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0" r:id="rId6"/>
    <p:sldId id="275" r:id="rId7"/>
    <p:sldId id="261" r:id="rId8"/>
    <p:sldId id="263" r:id="rId9"/>
    <p:sldId id="264" r:id="rId10"/>
    <p:sldId id="265" r:id="rId11"/>
    <p:sldId id="258" r:id="rId12"/>
    <p:sldId id="266" r:id="rId13"/>
    <p:sldId id="273" r:id="rId14"/>
    <p:sldId id="268" r:id="rId15"/>
    <p:sldId id="274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37" autoAdjust="0"/>
    <p:restoredTop sz="99102" autoAdjust="0"/>
  </p:normalViewPr>
  <p:slideViewPr>
    <p:cSldViewPr>
      <p:cViewPr>
        <p:scale>
          <a:sx n="70" d="100"/>
          <a:sy n="70" d="100"/>
        </p:scale>
        <p:origin x="-714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E139-9F15-400A-98A4-87EF9DAE3C50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A462F652-1130-4878-9EE1-48BC5120AA75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E139-9F15-400A-98A4-87EF9DAE3C50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F652-1130-4878-9EE1-48BC5120AA7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E139-9F15-400A-98A4-87EF9DAE3C50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A462F652-1130-4878-9EE1-48BC5120AA7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E139-9F15-400A-98A4-87EF9DAE3C50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F652-1130-4878-9EE1-48BC5120AA7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E139-9F15-400A-98A4-87EF9DAE3C50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462F652-1130-4878-9EE1-48BC5120AA75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E139-9F15-400A-98A4-87EF9DAE3C50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F652-1130-4878-9EE1-48BC5120AA7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E139-9F15-400A-98A4-87EF9DAE3C50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F652-1130-4878-9EE1-48BC5120AA7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E139-9F15-400A-98A4-87EF9DAE3C50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F652-1130-4878-9EE1-48BC5120AA7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E139-9F15-400A-98A4-87EF9DAE3C50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F652-1130-4878-9EE1-48BC5120AA7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E139-9F15-400A-98A4-87EF9DAE3C50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F652-1130-4878-9EE1-48BC5120AA7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E139-9F15-400A-98A4-87EF9DAE3C50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F652-1130-4878-9EE1-48BC5120AA7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C02E139-9F15-400A-98A4-87EF9DAE3C50}" type="datetimeFigureOut">
              <a:rPr lang="sk-SK" smtClean="0"/>
              <a:t>24. 10. 2016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62F652-1130-4878-9EE1-48BC5120AA7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6.wmf"/><Relationship Id="rId3" Type="http://schemas.openxmlformats.org/officeDocument/2006/relationships/image" Target="../media/image37.jpe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5.wmf"/><Relationship Id="rId5" Type="http://schemas.microsoft.com/office/2007/relationships/hdphoto" Target="../media/hdphoto8.wdp"/><Relationship Id="rId10" Type="http://schemas.openxmlformats.org/officeDocument/2006/relationships/oleObject" Target="../embeddings/oleObject9.bin"/><Relationship Id="rId4" Type="http://schemas.openxmlformats.org/officeDocument/2006/relationships/image" Target="../media/image38.png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projectile-motion/projectile-motion_en.html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ufv.science.upjs.sk/_projekty/smolenice/pdf_15/06_benuska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18" Type="http://schemas.openxmlformats.org/officeDocument/2006/relationships/image" Target="../media/image19.jpeg"/><Relationship Id="rId3" Type="http://schemas.microsoft.com/office/2007/relationships/hdphoto" Target="../media/hdphoto1.wdp"/><Relationship Id="rId21" Type="http://schemas.openxmlformats.org/officeDocument/2006/relationships/image" Target="../media/image21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microsoft.com/office/2007/relationships/hdphoto" Target="../media/hdphoto6.wdp"/><Relationship Id="rId2" Type="http://schemas.openxmlformats.org/officeDocument/2006/relationships/image" Target="../media/image10.png"/><Relationship Id="rId16" Type="http://schemas.openxmlformats.org/officeDocument/2006/relationships/image" Target="../media/image18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kPLu6mgdWA" TargetMode="External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://phys-webapps.csuchico.edu/~eayars/publications/AJP00961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5732" y="548680"/>
            <a:ext cx="7772400" cy="1470025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b="1" dirty="0"/>
              <a:t>17. Vákuová </a:t>
            </a:r>
            <a:r>
              <a:rPr lang="sk-SK" b="1" dirty="0" err="1"/>
              <a:t>bazuka</a:t>
            </a:r>
            <a:r>
              <a:rPr lang="sk-SK" b="1" dirty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6165304"/>
            <a:ext cx="8001000" cy="533400"/>
          </a:xfrm>
        </p:spPr>
        <p:txBody>
          <a:bodyPr/>
          <a:lstStyle/>
          <a:p>
            <a:r>
              <a:rPr lang="sk-SK" dirty="0" smtClean="0"/>
              <a:t>TMF 2017 	Úvodné sústredenie 	Košice</a:t>
            </a:r>
            <a:endParaRPr lang="sk-SK" dirty="0"/>
          </a:p>
        </p:txBody>
      </p:sp>
      <p:pic>
        <p:nvPicPr>
          <p:cNvPr id="1026" name="Picture 2" descr="L:\TMF 2017\FB9P42BGPVF2B3C.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89342"/>
            <a:ext cx="2952328" cy="28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" t="12245" r="21754" b="14772"/>
          <a:stretch/>
        </p:blipFill>
        <p:spPr bwMode="auto">
          <a:xfrm>
            <a:off x="4499992" y="3212976"/>
            <a:ext cx="4227422" cy="280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4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Ur</a:t>
            </a:r>
            <a:r>
              <a:rPr lang="sk-SK" sz="4800" dirty="0"/>
              <a:t>č</a:t>
            </a:r>
            <a:r>
              <a:rPr lang="sk-SK" dirty="0"/>
              <a:t>enie výstupnej rýchlosti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Meraním dynamických veličín</a:t>
            </a:r>
          </a:p>
          <a:p>
            <a:endParaRPr lang="sk-SK" dirty="0"/>
          </a:p>
        </p:txBody>
      </p:sp>
      <p:pic>
        <p:nvPicPr>
          <p:cNvPr id="4" name="Picture 7" descr="C:\Users\PC\Desktop\Šoltesove dni\IMGP6447.JPG"/>
          <p:cNvPicPr>
            <a:picLocks noChangeAspect="1" noChangeArrowheads="1"/>
          </p:cNvPicPr>
          <p:nvPr/>
        </p:nvPicPr>
        <p:blipFill rotWithShape="1">
          <a:blip r:embed="rId3" cstate="print"/>
          <a:srcRect t="57574" r="40310" b="12077"/>
          <a:stretch/>
        </p:blipFill>
        <p:spPr bwMode="auto">
          <a:xfrm>
            <a:off x="5220072" y="1664108"/>
            <a:ext cx="3127127" cy="2385025"/>
          </a:xfrm>
          <a:prstGeom prst="rect">
            <a:avLst/>
          </a:prstGeom>
          <a:noFill/>
        </p:spPr>
      </p:pic>
      <p:pic>
        <p:nvPicPr>
          <p:cNvPr id="4098" name="Picture 2" descr="Výsledok vyhľadávania obrázkov pre dopyt force sens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11" b="90964" l="45593" r="95424">
                        <a14:backgroundMark x1="51186" y1="52410" x2="51186" y2="52410"/>
                        <a14:backgroundMark x1="50678" y1="56928" x2="50678" y2="56928"/>
                        <a14:backgroundMark x1="52542" y1="52711" x2="52542" y2="52711"/>
                        <a14:backgroundMark x1="52203" y1="50000" x2="52203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57" t="5425" r="4484" b="24976"/>
          <a:stretch/>
        </p:blipFill>
        <p:spPr bwMode="auto">
          <a:xfrm>
            <a:off x="6341436" y="4869160"/>
            <a:ext cx="1685089" cy="132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543430"/>
              </p:ext>
            </p:extLst>
          </p:nvPr>
        </p:nvGraphicFramePr>
        <p:xfrm>
          <a:off x="1115616" y="2339033"/>
          <a:ext cx="105568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Rovnica" r:id="rId6" imgW="507780" imgH="177723" progId="Equation.3">
                  <p:embed/>
                </p:oleObj>
              </mc:Choice>
              <mc:Fallback>
                <p:oleObj name="Rovnica" r:id="rId6" imgW="507780" imgH="17772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339033"/>
                        <a:ext cx="105568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499938"/>
              </p:ext>
            </p:extLst>
          </p:nvPr>
        </p:nvGraphicFramePr>
        <p:xfrm>
          <a:off x="1115616" y="3092450"/>
          <a:ext cx="20129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Rovnica" r:id="rId8" imgW="1066680" imgH="177480" progId="Equation.3">
                  <p:embed/>
                </p:oleObj>
              </mc:Choice>
              <mc:Fallback>
                <p:oleObj name="Rovnica" r:id="rId8" imgW="106668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092450"/>
                        <a:ext cx="20129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230290"/>
              </p:ext>
            </p:extLst>
          </p:nvPr>
        </p:nvGraphicFramePr>
        <p:xfrm>
          <a:off x="1187624" y="3912344"/>
          <a:ext cx="11763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Rovnica" r:id="rId10" imgW="571252" imgH="393529" progId="Equation.3">
                  <p:embed/>
                </p:oleObj>
              </mc:Choice>
              <mc:Fallback>
                <p:oleObj name="Rovnica" r:id="rId10" imgW="571252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912344"/>
                        <a:ext cx="117633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65796"/>
              </p:ext>
            </p:extLst>
          </p:nvPr>
        </p:nvGraphicFramePr>
        <p:xfrm>
          <a:off x="1187624" y="5085184"/>
          <a:ext cx="8096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Rovnica" r:id="rId12" imgW="393529" imgH="152334" progId="Equation.3">
                  <p:embed/>
                </p:oleObj>
              </mc:Choice>
              <mc:Fallback>
                <p:oleObj name="Rovnica" r:id="rId12" imgW="393529" imgH="15233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085184"/>
                        <a:ext cx="809625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ĺžnik 8"/>
          <p:cNvSpPr/>
          <p:nvPr/>
        </p:nvSpPr>
        <p:spPr>
          <a:xfrm>
            <a:off x="5940152" y="4093067"/>
            <a:ext cx="180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(</a:t>
            </a:r>
            <a:r>
              <a:rPr lang="sk-SK" dirty="0" err="1"/>
              <a:t>Beňuška</a:t>
            </a:r>
            <a:r>
              <a:rPr lang="sk-SK" dirty="0"/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7974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Grafické znázornenie Odporovej sily pri rôznych tvaroch tel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3384376" cy="24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4" t="11145" r="28366" b="31519"/>
          <a:stretch/>
        </p:blipFill>
        <p:spPr bwMode="auto">
          <a:xfrm>
            <a:off x="5380571" y="1553456"/>
            <a:ext cx="3639442" cy="28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Výsledok vyhľadávania obrázkov pre dopyt obtekanie tel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46" y="4581128"/>
            <a:ext cx="2775692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BlokTextu 4"/>
              <p:cNvSpPr txBox="1"/>
              <p:nvPr/>
            </p:nvSpPr>
            <p:spPr>
              <a:xfrm>
                <a:off x="1684598" y="2314012"/>
                <a:ext cx="231133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sk-SK" sz="28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sk-SK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k-SK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sk-SK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k-SK" sz="2800" b="0" i="1" smtClean="0">
                          <a:latin typeface="Cambria Math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ρ</m:t>
                      </m:r>
                      <m:r>
                        <a:rPr lang="sk-SK" sz="2800" b="0" i="1" smtClean="0">
                          <a:latin typeface="Cambria Math"/>
                        </a:rPr>
                        <m:t>𝑆</m:t>
                      </m:r>
                      <m:sSup>
                        <m:sSupPr>
                          <m:ctrlPr>
                            <a:rPr lang="sk-SK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k-SK" sz="28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sk-SK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5" name="BlokText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598" y="2314012"/>
                <a:ext cx="2311338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1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Meranie </a:t>
            </a:r>
            <a:r>
              <a:rPr lang="sk-SK" dirty="0"/>
              <a:t>výstupnej rýchlosti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Videomeranie</a:t>
            </a:r>
            <a:r>
              <a:rPr lang="sk-SK" dirty="0" smtClean="0"/>
              <a:t> – </a:t>
            </a:r>
          </a:p>
          <a:p>
            <a:pPr marL="0" indent="0">
              <a:buNone/>
            </a:pPr>
            <a:r>
              <a:rPr lang="sk-SK" dirty="0" smtClean="0"/>
              <a:t>vysokorýchlostná </a:t>
            </a:r>
          </a:p>
          <a:p>
            <a:pPr marL="0" indent="0">
              <a:buNone/>
            </a:pPr>
            <a:r>
              <a:rPr lang="sk-SK" dirty="0" smtClean="0"/>
              <a:t>kamera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r>
              <a:rPr lang="sk-SK" dirty="0" err="1" smtClean="0"/>
              <a:t>Fotobrány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69160"/>
            <a:ext cx="3230482" cy="18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ôj fil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3848" y="1548102"/>
            <a:ext cx="5348315" cy="3006079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922084" y="4879241"/>
            <a:ext cx="26300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 smtClean="0"/>
              <a:t>(https</a:t>
            </a:r>
            <a:r>
              <a:rPr lang="sk-SK" sz="1400" dirty="0"/>
              <a:t>://youtu.be/aH-1jwUL3Uc)</a:t>
            </a:r>
          </a:p>
        </p:txBody>
      </p:sp>
    </p:spTree>
    <p:extLst>
      <p:ext uri="{BB962C8B-B14F-4D97-AF65-F5344CB8AC3E}">
        <p14:creationId xmlns:p14="http://schemas.microsoft.com/office/powerpoint/2010/main" val="16764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COACH </a:t>
            </a:r>
            <a:r>
              <a:rPr lang="sk-SK" dirty="0" err="1" smtClean="0"/>
              <a:t>videomeranie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" b="5215"/>
          <a:stretch/>
        </p:blipFill>
        <p:spPr bwMode="auto">
          <a:xfrm>
            <a:off x="539552" y="2132856"/>
            <a:ext cx="8208912" cy="410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5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495325"/>
            <a:ext cx="8229600" cy="4525963"/>
          </a:xfrm>
        </p:spPr>
        <p:txBody>
          <a:bodyPr/>
          <a:lstStyle/>
          <a:p>
            <a:r>
              <a:rPr lang="sk-SK" dirty="0" smtClean="0"/>
              <a:t>COACH modelovanie</a:t>
            </a:r>
          </a:p>
          <a:p>
            <a:pPr marL="0" indent="0">
              <a:buNone/>
            </a:pPr>
            <a:r>
              <a:rPr lang="sk-SK" dirty="0" smtClean="0"/>
              <a:t>bez odporu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s odporom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3" y="2401176"/>
            <a:ext cx="3266181" cy="18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2" y="4652070"/>
            <a:ext cx="4383782" cy="216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" b="6124"/>
          <a:stretch/>
        </p:blipFill>
        <p:spPr bwMode="auto">
          <a:xfrm>
            <a:off x="5092985" y="4652071"/>
            <a:ext cx="3295439" cy="216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" b="6749"/>
          <a:stretch/>
        </p:blipFill>
        <p:spPr bwMode="auto">
          <a:xfrm>
            <a:off x="4572000" y="2417906"/>
            <a:ext cx="3816424" cy="187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r>
              <a:rPr lang="sk-SK" dirty="0" smtClean="0"/>
              <a:t>Ďalšie možnosti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11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možnosti</a:t>
            </a:r>
            <a:endParaRPr lang="sk-SK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6" b="5171"/>
          <a:stretch/>
        </p:blipFill>
        <p:spPr bwMode="auto">
          <a:xfrm>
            <a:off x="2123728" y="1556792"/>
            <a:ext cx="697187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/>
          <a:lstStyle/>
          <a:p>
            <a:r>
              <a:rPr lang="sk-SK" dirty="0" smtClean="0"/>
              <a:t>simulácia</a:t>
            </a: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import grafov</a:t>
            </a:r>
            <a:endParaRPr lang="sk-SK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9294" r="8970" b="5036"/>
          <a:stretch/>
        </p:blipFill>
        <p:spPr bwMode="auto">
          <a:xfrm>
            <a:off x="2771800" y="5229200"/>
            <a:ext cx="3553235" cy="149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4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Simulácia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t="8594" r="18008" b="4427"/>
          <a:stretch/>
        </p:blipFill>
        <p:spPr bwMode="auto">
          <a:xfrm>
            <a:off x="2014203" y="2136203"/>
            <a:ext cx="5439494" cy="410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39552" y="626925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hlinkClick r:id="rId3"/>
              </a:rPr>
              <a:t>https://phet.colorado.edu/sims/projectile-motion/projectile-motion_en.html</a:t>
            </a:r>
            <a:r>
              <a:rPr lang="sk-SK" sz="2000" dirty="0" smtClean="0"/>
              <a:t> </a:t>
            </a:r>
            <a:endParaRPr lang="sk-SK" sz="20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09600" y="18864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Ďalšie možnosti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82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 úlohou?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637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3200" dirty="0" smtClean="0"/>
              <a:t>Meniť:</a:t>
            </a:r>
          </a:p>
          <a:p>
            <a:r>
              <a:rPr lang="sk-SK" dirty="0" smtClean="0"/>
              <a:t>výkon vysávača</a:t>
            </a:r>
          </a:p>
          <a:p>
            <a:r>
              <a:rPr lang="sk-SK" dirty="0" smtClean="0"/>
              <a:t>dĺžka trubice</a:t>
            </a:r>
          </a:p>
          <a:p>
            <a:r>
              <a:rPr lang="sk-SK" dirty="0" smtClean="0"/>
              <a:t>prierez trubice </a:t>
            </a:r>
          </a:p>
          <a:p>
            <a:r>
              <a:rPr lang="sk-SK" dirty="0" smtClean="0"/>
              <a:t>hmotnosť projektilu</a:t>
            </a:r>
          </a:p>
          <a:p>
            <a:r>
              <a:rPr lang="sk-SK" dirty="0" smtClean="0"/>
              <a:t>tvar </a:t>
            </a:r>
            <a:r>
              <a:rPr lang="sk-SK" dirty="0" smtClean="0"/>
              <a:t>projektilu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Literatúra</a:t>
            </a:r>
          </a:p>
          <a:p>
            <a:pPr marL="0" indent="0">
              <a:buNone/>
            </a:pPr>
            <a:r>
              <a:rPr lang="sk-SK" dirty="0" err="1" smtClean="0"/>
              <a:t>Beňuška</a:t>
            </a:r>
            <a:r>
              <a:rPr lang="sk-SK" dirty="0" smtClean="0"/>
              <a:t>, J., 2016. </a:t>
            </a:r>
            <a:r>
              <a:rPr lang="sk-SK" dirty="0"/>
              <a:t>BÁDATEĽSKÉ AKTIVITY VO FYZIKÁLNOM </a:t>
            </a:r>
            <a:r>
              <a:rPr lang="sk-SK" dirty="0" smtClean="0"/>
              <a:t>VZDELÁVANÍ</a:t>
            </a:r>
            <a:r>
              <a:rPr lang="sk-SK" b="1" dirty="0" smtClean="0"/>
              <a:t>. </a:t>
            </a:r>
            <a:r>
              <a:rPr lang="sk-SK" dirty="0"/>
              <a:t>Dostupné na </a:t>
            </a:r>
            <a:r>
              <a:rPr lang="sk-SK" dirty="0">
                <a:hlinkClick r:id="rId2"/>
              </a:rPr>
              <a:t>http://ufv.science.upjs.sk/_</a:t>
            </a:r>
            <a:r>
              <a:rPr lang="sk-SK" dirty="0" smtClean="0">
                <a:hlinkClick r:id="rId2"/>
              </a:rPr>
              <a:t>projekty/smolenice/pdf_15/06_benuska.pdf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34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704" y="2470016"/>
            <a:ext cx="8686800" cy="1463040"/>
          </a:xfrm>
        </p:spPr>
        <p:txBody>
          <a:bodyPr/>
          <a:lstStyle/>
          <a:p>
            <a:r>
              <a:rPr lang="sk-SK" sz="6600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Ď</a:t>
            </a:r>
            <a:r>
              <a:rPr lang="sk-SK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akujem za pozornos</a:t>
            </a:r>
            <a:r>
              <a:rPr lang="sk-SK" sz="6600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ť</a:t>
            </a:r>
            <a:r>
              <a:rPr lang="sk-SK" dirty="0" smtClean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teraz si po</a:t>
            </a:r>
            <a:r>
              <a:rPr lang="sk-SK" sz="6600" dirty="0" smtClean="0"/>
              <a:t>ď</a:t>
            </a:r>
            <a:r>
              <a:rPr lang="sk-SK" dirty="0" smtClean="0"/>
              <a:t>me zastrie</a:t>
            </a:r>
            <a:r>
              <a:rPr lang="sk-SK" sz="6600" dirty="0" smtClean="0"/>
              <a:t>ľ</a:t>
            </a:r>
            <a:r>
              <a:rPr lang="sk-SK" dirty="0" smtClean="0"/>
              <a:t>a</a:t>
            </a:r>
            <a:r>
              <a:rPr lang="sk-SK" sz="6600" dirty="0" smtClean="0"/>
              <a:t>ť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6146" name="Picture 2" descr="Výsledok vyhľadávania obrázkov pre dopyt bazu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94106"/>
            <a:ext cx="2808312" cy="274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8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34908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„</a:t>
            </a:r>
            <a:r>
              <a:rPr lang="sk-SK" dirty="0"/>
              <a:t>Vákuovú </a:t>
            </a:r>
            <a:r>
              <a:rPr lang="sk-SK" dirty="0" err="1"/>
              <a:t>bazuku</a:t>
            </a:r>
            <a:r>
              <a:rPr lang="sk-SK" dirty="0"/>
              <a:t>“ môžeme postaviť z plastickej rúrky, ľahkého projektilu a vysávača. Postavte také zariadenie a maximalizujte výstupnú rýchlosť. </a:t>
            </a:r>
          </a:p>
        </p:txBody>
      </p:sp>
      <p:pic>
        <p:nvPicPr>
          <p:cNvPr id="3074" name="Picture 2" descr="Výsledok vyhľadávania obrázkov pre dopyt vysav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406" y="3410000"/>
            <a:ext cx="3068747" cy="24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Výsledok vyhľadávania obrázkov pre dopyt plastova r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8" descr="Výsledok vyhľadávania obrázkov pre dopyt plastova ru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2" name="Picture 10" descr="Výsledok vyhľadávania obrázkov pre dopyt plastova ru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t="19317" r="39467"/>
          <a:stretch/>
        </p:blipFill>
        <p:spPr bwMode="auto">
          <a:xfrm>
            <a:off x="107504" y="3678833"/>
            <a:ext cx="3118489" cy="19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kinder vajic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03" y="5022956"/>
            <a:ext cx="2782788" cy="17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ok vyhľadávania obrázkov pre dopyt ping pong wallpap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32" b="11005"/>
          <a:stretch/>
        </p:blipFill>
        <p:spPr bwMode="auto">
          <a:xfrm>
            <a:off x="3275856" y="3411167"/>
            <a:ext cx="2798550" cy="14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</a:t>
            </a:r>
            <a:r>
              <a:rPr lang="sk-SK" dirty="0"/>
              <a:t>zostrojiť </a:t>
            </a:r>
            <a:r>
              <a:rPr lang="sk-SK" dirty="0" smtClean="0"/>
              <a:t>vákuovú </a:t>
            </a:r>
            <a:r>
              <a:rPr lang="sk-SK" dirty="0" err="1"/>
              <a:t>bazuku</a:t>
            </a:r>
            <a:r>
              <a:rPr lang="sk-SK" dirty="0"/>
              <a:t>?</a:t>
            </a:r>
          </a:p>
        </p:txBody>
      </p:sp>
      <p:pic>
        <p:nvPicPr>
          <p:cNvPr id="1026" name="Picture 2" descr="L:\TMF 2017\FIX5W25GPVF2B3B.MEDI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9848" r="8950" b="6431"/>
          <a:stretch/>
        </p:blipFill>
        <p:spPr bwMode="auto">
          <a:xfrm>
            <a:off x="2267744" y="1600200"/>
            <a:ext cx="2808312" cy="27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6666508" cy="230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hnutá šípka doľava 3"/>
          <p:cNvSpPr/>
          <p:nvPr/>
        </p:nvSpPr>
        <p:spPr>
          <a:xfrm>
            <a:off x="7020272" y="2204864"/>
            <a:ext cx="1872208" cy="4104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539552" y="1940525"/>
            <a:ext cx="3970784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800" dirty="0"/>
              <a:t> </a:t>
            </a:r>
            <a:r>
              <a:rPr lang="sk-SK" sz="1800" dirty="0" smtClean="0"/>
              <a:t>     vysávač</a:t>
            </a:r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kúsok papiera</a:t>
            </a:r>
          </a:p>
          <a:p>
            <a:endParaRPr lang="sk-SK" sz="1800" dirty="0" smtClean="0"/>
          </a:p>
          <a:p>
            <a:endParaRPr lang="sk-SK" sz="1800" dirty="0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5209728" y="1769475"/>
            <a:ext cx="3970784" cy="240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sk-SK" sz="1800" dirty="0" smtClean="0"/>
              <a:t> plastová rúra</a:t>
            </a:r>
          </a:p>
          <a:p>
            <a:pPr marL="0" indent="0">
              <a:lnSpc>
                <a:spcPct val="110000"/>
              </a:lnSpc>
              <a:buNone/>
            </a:pPr>
            <a:endParaRPr lang="sk-SK" sz="8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k-SK" sz="1800" dirty="0" smtClean="0"/>
              <a:t>lepiaca páska</a:t>
            </a:r>
          </a:p>
          <a:p>
            <a:pPr marL="0" indent="0">
              <a:lnSpc>
                <a:spcPct val="110000"/>
              </a:lnSpc>
              <a:buNone/>
            </a:pPr>
            <a:endParaRPr lang="sk-SK" sz="900" dirty="0" smtClean="0"/>
          </a:p>
          <a:p>
            <a:pPr marL="0" indent="0">
              <a:lnSpc>
                <a:spcPct val="110000"/>
              </a:lnSpc>
              <a:buNone/>
            </a:pPr>
            <a:endParaRPr lang="sk-SK" sz="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k-SK" sz="1800" dirty="0" smtClean="0"/>
              <a:t>projektil (</a:t>
            </a:r>
            <a:r>
              <a:rPr lang="sk-SK" sz="1800" dirty="0" err="1" smtClean="0"/>
              <a:t>kinder</a:t>
            </a:r>
            <a:r>
              <a:rPr lang="sk-SK" sz="1800" dirty="0" smtClean="0"/>
              <a:t> vajíčko,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1800" dirty="0" err="1" smtClean="0"/>
              <a:t>ping-pongová</a:t>
            </a:r>
            <a:r>
              <a:rPr lang="sk-SK" sz="1800" dirty="0" smtClean="0"/>
              <a:t> loptička,...)</a:t>
            </a:r>
          </a:p>
          <a:p>
            <a:pPr marL="0" indent="0">
              <a:lnSpc>
                <a:spcPct val="110000"/>
              </a:lnSpc>
              <a:buNone/>
            </a:pPr>
            <a:endParaRPr lang="sk-SK" sz="800" dirty="0"/>
          </a:p>
          <a:p>
            <a:pPr marL="0" indent="0">
              <a:lnSpc>
                <a:spcPct val="110000"/>
              </a:lnSpc>
              <a:buNone/>
            </a:pPr>
            <a:r>
              <a:rPr lang="sk-SK" sz="1800" dirty="0" smtClean="0"/>
              <a:t>plastová odbočka</a:t>
            </a:r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1835696" y="2132856"/>
            <a:ext cx="936104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2056892" y="3501008"/>
            <a:ext cx="1723020" cy="1080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>
            <a:off x="4932040" y="1988840"/>
            <a:ext cx="349696" cy="1080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H="1">
            <a:off x="4644008" y="2492896"/>
            <a:ext cx="63772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 flipV="1">
            <a:off x="4510336" y="2974518"/>
            <a:ext cx="771400" cy="2384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H="1" flipV="1">
            <a:off x="4704163" y="3861048"/>
            <a:ext cx="505565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5281736" y="6452709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(</a:t>
            </a:r>
            <a:r>
              <a:rPr lang="sk-SK" sz="1400" dirty="0" err="1" smtClean="0"/>
              <a:t>Beňuška</a:t>
            </a:r>
            <a:r>
              <a:rPr lang="sk-SK" sz="1400" dirty="0" smtClean="0"/>
              <a:t>, 2016)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8314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možnosti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556792"/>
            <a:ext cx="3528392" cy="4525963"/>
          </a:xfrm>
        </p:spPr>
        <p:txBody>
          <a:bodyPr/>
          <a:lstStyle/>
          <a:p>
            <a:r>
              <a:rPr lang="sk-SK" dirty="0"/>
              <a:t>v</a:t>
            </a:r>
            <a:r>
              <a:rPr lang="sk-SK" dirty="0" smtClean="0"/>
              <a:t>ýveva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ručná </a:t>
            </a:r>
            <a:r>
              <a:rPr lang="sk-SK" dirty="0" err="1" smtClean="0"/>
              <a:t>vakuová</a:t>
            </a:r>
            <a:r>
              <a:rPr lang="sk-SK" dirty="0" smtClean="0"/>
              <a:t> pumpa</a:t>
            </a:r>
            <a:endParaRPr lang="sk-SK" dirty="0"/>
          </a:p>
        </p:txBody>
      </p:sp>
      <p:pic>
        <p:nvPicPr>
          <p:cNvPr id="1026" name="Picture 2" descr="L:\TMF 2017\vakuova-vyve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00" b="80500" l="20000" r="79667">
                        <a14:foregroundMark x1="56833" y1="53333" x2="568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54" t="20785" r="19681" b="17624"/>
          <a:stretch/>
        </p:blipFill>
        <p:spPr bwMode="auto">
          <a:xfrm>
            <a:off x="827584" y="1607095"/>
            <a:ext cx="2195736" cy="223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1333" l="21586" r="638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6977" r="30534" b="8558"/>
          <a:stretch/>
        </p:blipFill>
        <p:spPr bwMode="auto">
          <a:xfrm>
            <a:off x="611560" y="4149080"/>
            <a:ext cx="1137684" cy="241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619672" y="5083443"/>
            <a:ext cx="282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6"/>
              </a:rPr>
              <a:t>https://</a:t>
            </a:r>
            <a:r>
              <a:rPr lang="sk-SK" dirty="0" smtClean="0">
                <a:hlinkClick r:id="rId6"/>
              </a:rPr>
              <a:t>www.youtube.com/watch?v=UkPLu6mgdWA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581454" y="1567333"/>
            <a:ext cx="35283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kartón</a:t>
            </a:r>
          </a:p>
          <a:p>
            <a:endParaRPr lang="sk-SK" sz="1600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projektil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1029" name="Picture 5" descr=" 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19" b="100000" l="11461" r="100000">
                        <a14:foregroundMark x1="76180" y1="78108" x2="76180" y2="78108"/>
                        <a14:foregroundMark x1="81348" y1="76757" x2="81348" y2="76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11103" r="2329" b="8042"/>
          <a:stretch/>
        </p:blipFill>
        <p:spPr bwMode="auto">
          <a:xfrm>
            <a:off x="6660232" y="1541842"/>
            <a:ext cx="2336668" cy="18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77330"/>
            <a:ext cx="1694211" cy="140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74148"/>
            <a:ext cx="1704657" cy="140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23121"/>
            <a:ext cx="2088232" cy="166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Výsledok vyhľadávania obrázkov pre dopyt projektil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519" b="92593" l="17262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2" t="34270"/>
          <a:stretch/>
        </p:blipFill>
        <p:spPr bwMode="auto">
          <a:xfrm>
            <a:off x="5609332" y="5739357"/>
            <a:ext cx="1177197" cy="7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lustračná snímka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5228" b="92132" l="41429" r="95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49" t="14403" r="4154" b="8160"/>
          <a:stretch/>
        </p:blipFill>
        <p:spPr bwMode="auto">
          <a:xfrm>
            <a:off x="6896758" y="5517232"/>
            <a:ext cx="915602" cy="7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Výsledok vyhľadávania obrázkov pre dopyt korkova zat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16" descr="Výsledok vyhľadávania obrázkov pre dopyt korkova zat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42" name="Picture 18" descr="Výsledok vyhľadávania obrázkov pre dopyt korkova zatk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236" b="931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8475">
            <a:off x="7976225" y="5433400"/>
            <a:ext cx="1235627" cy="94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0" descr="Výsledok vyhľadávania obrázkov pre dopyt pingpongová loptic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22" descr="Výsledok vyhľadávania obrázkov pre dopyt pingpongová loptick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AutoShape 24" descr="Výsledok vyhľadávania obrázkov pre dopyt pingpongová loptick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AutoShape 26" descr="Výsledok vyhľadávania obrázkov pre dopyt pingpongová loptick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52" name="Picture 28" descr="Výsledok vyhľadávania obrázkov pre dopyt pingpongová loptick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37312"/>
            <a:ext cx="571497" cy="5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0" descr="Výsledok vyhľadávania obrázkov pre dopyt tennis ball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AutoShape 32" descr="Výsledok vyhľadávania obrázkov pre dopyt tennis ball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58" name="Picture 34" descr="Tennis Ball 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92" y="6001644"/>
            <a:ext cx="883740" cy="88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he projectil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40" y="6290293"/>
            <a:ext cx="1428750" cy="4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ĺžnik 13"/>
          <p:cNvSpPr/>
          <p:nvPr/>
        </p:nvSpPr>
        <p:spPr>
          <a:xfrm>
            <a:off x="4581454" y="5086345"/>
            <a:ext cx="45087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dirty="0" smtClean="0"/>
              <a:t>(http</a:t>
            </a:r>
            <a:r>
              <a:rPr lang="sk-SK" sz="1100" dirty="0"/>
              <a:t>://www.thenakedscientists.com/HTML/experiments/exp/vacuum-powered-bazooka</a:t>
            </a:r>
            <a:r>
              <a:rPr lang="sk-SK" sz="1100" dirty="0" smtClean="0"/>
              <a:t>/)</a:t>
            </a: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24068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 fungovania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94051"/>
            <a:ext cx="6058644" cy="210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90" y="4005064"/>
            <a:ext cx="4752528" cy="200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67544" y="4399944"/>
            <a:ext cx="2304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Výstupná rýchlosť -rýchlosť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, ktorú má projektil  </a:t>
            </a:r>
          </a:p>
          <a:p>
            <a:pPr algn="ctr"/>
            <a:r>
              <a:rPr lang="sk-SK" dirty="0">
                <a:latin typeface="Times New Roman" pitchFamily="18" charset="0"/>
                <a:cs typeface="Times New Roman" pitchFamily="18" charset="0"/>
              </a:rPr>
              <a:t>v okamihu, keď opúšťa ústie 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trubice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97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2536304"/>
                <a:ext cx="2232248" cy="82068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sk-SK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sk-SK" sz="1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k-SK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sk-SK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sk-SK" sz="1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k-SK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sk-SK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sk-SK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sk-SK" sz="1800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2536304"/>
                <a:ext cx="2232248" cy="82068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/>
              <p:cNvSpPr txBox="1"/>
              <p:nvPr/>
            </p:nvSpPr>
            <p:spPr>
              <a:xfrm>
                <a:off x="5364088" y="2374285"/>
                <a:ext cx="1872208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k-SK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sk-SK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k-SK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k-SK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sk-SK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sk-SK" b="0" i="1" smtClean="0">
                                  <a:latin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sk-SK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4" name="BlokText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374285"/>
                <a:ext cx="1872208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lokTextu 4"/>
              <p:cNvSpPr txBox="1"/>
              <p:nvPr/>
            </p:nvSpPr>
            <p:spPr>
              <a:xfrm>
                <a:off x="1187624" y="4149080"/>
                <a:ext cx="2498633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sk-SK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sk-SK" i="1">
                          <a:latin typeface="Cambria Math"/>
                        </a:rPr>
                        <m:t>𝑆</m:t>
                      </m:r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sk-SK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sk-SK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ρ</m:t>
                              </m:r>
                              <m:r>
                                <a:rPr lang="sk-SK" b="0" i="1" smtClean="0">
                                  <a:latin typeface="Cambria Math"/>
                                </a:rPr>
                                <m:t>𝑥𝑆</m:t>
                              </m:r>
                            </m:e>
                          </m:d>
                          <m:r>
                            <a:rPr lang="sk-SK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5" name="BlokText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149080"/>
                <a:ext cx="2498633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BlokTextu 5"/>
              <p:cNvSpPr txBox="1"/>
              <p:nvPr/>
            </p:nvSpPr>
            <p:spPr>
              <a:xfrm>
                <a:off x="5364089" y="4005064"/>
                <a:ext cx="3456383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k-SK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k-SK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k-SK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k-SK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ρ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sk-SK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k-SK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k-SK" b="0" i="1" smtClean="0">
                                  <a:latin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sk-SK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sk-SK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λ</m:t>
                              </m:r>
                            </m:den>
                          </m:f>
                          <m:sSup>
                            <m:sSup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k-SK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sk-SK" i="1" smtClean="0">
                                  <a:latin typeface="Cambria Math"/>
                                </a:rPr>
                                <m:t>1+2</m:t>
                              </m:r>
                              <m:f>
                                <m:fPr>
                                  <m:ctrlPr>
                                    <a:rPr lang="sk-SK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sk-SK" b="0" i="1" smtClean="0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sk-SK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sk-SK" b="0" i="1" smtClean="0">
                                  <a:latin typeface="Cambria Math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6" name="BlokText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9" y="4005064"/>
                <a:ext cx="3456383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ĺžnik 9"/>
          <p:cNvSpPr/>
          <p:nvPr/>
        </p:nvSpPr>
        <p:spPr>
          <a:xfrm>
            <a:off x="1187624" y="1844824"/>
            <a:ext cx="2597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4680B"/>
              </a:buClr>
              <a:buSzPct val="75000"/>
              <a:buFont typeface="Wingdings" pitchFamily="2" charset="2"/>
              <a:buChar char=""/>
            </a:pPr>
            <a:r>
              <a:rPr lang="sk-SK" sz="2400" dirty="0">
                <a:solidFill>
                  <a:srgbClr val="55554A"/>
                </a:solidFill>
              </a:rPr>
              <a:t>n</a:t>
            </a:r>
            <a:r>
              <a:rPr lang="sk-SK" sz="2400" dirty="0" smtClean="0">
                <a:solidFill>
                  <a:srgbClr val="55554A"/>
                </a:solidFill>
              </a:rPr>
              <a:t>ulté priblíženie</a:t>
            </a:r>
            <a:endParaRPr lang="sk-SK" sz="2400" dirty="0">
              <a:solidFill>
                <a:srgbClr val="55554A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187624" y="3501008"/>
            <a:ext cx="2510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4680B"/>
              </a:buClr>
              <a:buSzPct val="75000"/>
              <a:buFont typeface="Wingdings" pitchFamily="2" charset="2"/>
              <a:buChar char=""/>
            </a:pPr>
            <a:r>
              <a:rPr lang="sk-SK" sz="2400" dirty="0" smtClean="0">
                <a:solidFill>
                  <a:srgbClr val="55554A"/>
                </a:solidFill>
              </a:rPr>
              <a:t>prvé priblíženie</a:t>
            </a:r>
            <a:endParaRPr lang="sk-SK" sz="2400" dirty="0">
              <a:solidFill>
                <a:srgbClr val="55554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ĺžnik 12"/>
              <p:cNvSpPr/>
              <p:nvPr/>
            </p:nvSpPr>
            <p:spPr>
              <a:xfrm>
                <a:off x="5796136" y="5373216"/>
                <a:ext cx="905697" cy="613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λ</m:t>
                      </m:r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ρ</m:t>
                          </m:r>
                          <m:r>
                            <a:rPr lang="sk-SK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3" name="Obdĺžni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373216"/>
                <a:ext cx="905697" cy="6136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ĺžnik 6"/>
          <p:cNvSpPr/>
          <p:nvPr/>
        </p:nvSpPr>
        <p:spPr>
          <a:xfrm>
            <a:off x="611560" y="6156593"/>
            <a:ext cx="9289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E. </a:t>
            </a:r>
            <a:r>
              <a:rPr lang="en-US" sz="1600" dirty="0" err="1"/>
              <a:t>Ayars</a:t>
            </a:r>
            <a:r>
              <a:rPr lang="en-US" sz="1600" dirty="0"/>
              <a:t> and L. </a:t>
            </a:r>
            <a:r>
              <a:rPr lang="en-US" sz="1600" dirty="0" err="1"/>
              <a:t>Buchholtz</a:t>
            </a:r>
            <a:r>
              <a:rPr lang="en-US" sz="1600" dirty="0"/>
              <a:t>. Analysis of the vacuum cannon. Am. J. Phys. 72, 7, 961-963 (2004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sk-SK" sz="1600" dirty="0">
                <a:hlinkClick r:id="rId7"/>
              </a:rPr>
              <a:t>http://phys-webapps.csuchico.edu/~</a:t>
            </a:r>
            <a:r>
              <a:rPr lang="sk-SK" sz="1600" dirty="0" smtClean="0">
                <a:hlinkClick r:id="rId7"/>
              </a:rPr>
              <a:t>eayars/publications/AJP00961.pdf</a:t>
            </a:r>
            <a:r>
              <a:rPr lang="sk-SK" sz="1600" dirty="0" smtClean="0"/>
              <a:t> 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8672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Ur</a:t>
            </a:r>
            <a:r>
              <a:rPr lang="sk-SK" sz="4800" dirty="0" smtClean="0"/>
              <a:t>č</a:t>
            </a:r>
            <a:r>
              <a:rPr lang="sk-SK" dirty="0" smtClean="0"/>
              <a:t>enie výstupnej rýchlosti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Zvislý vrh nahor</a:t>
            </a:r>
          </a:p>
          <a:p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616774"/>
              </p:ext>
            </p:extLst>
          </p:nvPr>
        </p:nvGraphicFramePr>
        <p:xfrm>
          <a:off x="1187624" y="2467744"/>
          <a:ext cx="11509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Rovnica" r:id="rId3" imgW="558558" imgH="444307" progId="Equation.3">
                  <p:embed/>
                </p:oleObj>
              </mc:Choice>
              <mc:Fallback>
                <p:oleObj name="Rovnica" r:id="rId3" imgW="558558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467744"/>
                        <a:ext cx="11509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475951"/>
              </p:ext>
            </p:extLst>
          </p:nvPr>
        </p:nvGraphicFramePr>
        <p:xfrm>
          <a:off x="1259632" y="3789040"/>
          <a:ext cx="15700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Rovnica" r:id="rId5" imgW="761760" imgH="253800" progId="Equation.3">
                  <p:embed/>
                </p:oleObj>
              </mc:Choice>
              <mc:Fallback>
                <p:oleObj name="Rovnica" r:id="rId5" imgW="76176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789040"/>
                        <a:ext cx="1570037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C:\Users\PC\Desktop\Šoltesove dni\IMGP64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556793"/>
            <a:ext cx="3312368" cy="4968552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5494020" y="6525344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(</a:t>
            </a:r>
            <a:r>
              <a:rPr lang="sk-SK" sz="1400" dirty="0" err="1" smtClean="0"/>
              <a:t>Beňuška</a:t>
            </a:r>
            <a:r>
              <a:rPr lang="sk-SK" sz="1400" dirty="0" smtClean="0"/>
              <a:t>, 2016)</a:t>
            </a:r>
            <a:endParaRPr lang="sk-SK" sz="1400" dirty="0"/>
          </a:p>
        </p:txBody>
      </p:sp>
      <p:sp>
        <p:nvSpPr>
          <p:cNvPr id="9" name="BlokTextu 8"/>
          <p:cNvSpPr txBox="1"/>
          <p:nvPr/>
        </p:nvSpPr>
        <p:spPr>
          <a:xfrm>
            <a:off x="971600" y="5044534"/>
            <a:ext cx="227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</a:t>
            </a:r>
            <a:r>
              <a:rPr lang="sk-SK" baseline="-25000" dirty="0" smtClean="0"/>
              <a:t>m</a:t>
            </a:r>
            <a:r>
              <a:rPr lang="sk-SK" dirty="0" smtClean="0"/>
              <a:t> - maximálna výška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40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Ur</a:t>
            </a:r>
            <a:r>
              <a:rPr lang="sk-SK" sz="4800" dirty="0"/>
              <a:t>č</a:t>
            </a:r>
            <a:r>
              <a:rPr lang="sk-SK" dirty="0"/>
              <a:t>enie výstupnej rýchlosti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Vodorovný vrh</a:t>
            </a:r>
          </a:p>
          <a:p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469280"/>
              </p:ext>
            </p:extLst>
          </p:nvPr>
        </p:nvGraphicFramePr>
        <p:xfrm>
          <a:off x="1120105" y="2257995"/>
          <a:ext cx="13636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Rovnica" r:id="rId3" imgW="723586" imgH="469696" progId="Equation.3">
                  <p:embed/>
                </p:oleObj>
              </mc:Choice>
              <mc:Fallback>
                <p:oleObj name="Rovnica" r:id="rId3" imgW="723586" imgH="469696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105" y="2257995"/>
                        <a:ext cx="1363663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587940"/>
              </p:ext>
            </p:extLst>
          </p:nvPr>
        </p:nvGraphicFramePr>
        <p:xfrm>
          <a:off x="1048097" y="3410123"/>
          <a:ext cx="12207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Rovnica" r:id="rId5" imgW="647700" imgH="660400" progId="Equation.3">
                  <p:embed/>
                </p:oleObj>
              </mc:Choice>
              <mc:Fallback>
                <p:oleObj name="Rovnica" r:id="rId5" imgW="647700" imgH="660400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097" y="3410123"/>
                        <a:ext cx="1220788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:\Users\PC\Desktop\Šoltesove dni\IMGP6444.JPG"/>
          <p:cNvPicPr>
            <a:picLocks noChangeAspect="1" noChangeArrowheads="1"/>
          </p:cNvPicPr>
          <p:nvPr/>
        </p:nvPicPr>
        <p:blipFill>
          <a:blip r:embed="rId7" cstate="print"/>
          <a:srcRect r="16897"/>
          <a:stretch>
            <a:fillRect/>
          </a:stretch>
        </p:blipFill>
        <p:spPr bwMode="auto">
          <a:xfrm>
            <a:off x="3460785" y="1772816"/>
            <a:ext cx="5488748" cy="4403167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5300520" y="6309320"/>
            <a:ext cx="180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(</a:t>
            </a:r>
            <a:r>
              <a:rPr lang="sk-SK" dirty="0" err="1"/>
              <a:t>Beňuška</a:t>
            </a:r>
            <a:r>
              <a:rPr lang="sk-SK" dirty="0"/>
              <a:t>, 2016)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1115616" y="503860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 - dostrel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91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Ur</a:t>
            </a:r>
            <a:r>
              <a:rPr lang="sk-SK" sz="4800" dirty="0"/>
              <a:t>č</a:t>
            </a:r>
            <a:r>
              <a:rPr lang="sk-SK" dirty="0"/>
              <a:t>enie výstupnej rýchlosti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Šikmý vrh</a:t>
            </a:r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733916"/>
              </p:ext>
            </p:extLst>
          </p:nvPr>
        </p:nvGraphicFramePr>
        <p:xfrm>
          <a:off x="1043608" y="2276872"/>
          <a:ext cx="17541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Rovnica" r:id="rId3" imgW="850531" imgH="444307" progId="Equation.3">
                  <p:embed/>
                </p:oleObj>
              </mc:Choice>
              <mc:Fallback>
                <p:oleObj name="Rovnica" r:id="rId3" imgW="850531" imgH="444307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76872"/>
                        <a:ext cx="17541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693862"/>
              </p:ext>
            </p:extLst>
          </p:nvPr>
        </p:nvGraphicFramePr>
        <p:xfrm>
          <a:off x="3995936" y="2204864"/>
          <a:ext cx="17541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Rovnica" r:id="rId5" imgW="850531" imgH="444307" progId="Equation.3">
                  <p:embed/>
                </p:oleObj>
              </mc:Choice>
              <mc:Fallback>
                <p:oleObj name="Rovnica" r:id="rId5" imgW="850531" imgH="444307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204864"/>
                        <a:ext cx="17541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Výsledok vyhľadávania obrázkov pre dopyt sikmy vr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" b="32971"/>
          <a:stretch/>
        </p:blipFill>
        <p:spPr bwMode="auto">
          <a:xfrm>
            <a:off x="1043608" y="3573016"/>
            <a:ext cx="7272808" cy="237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6660232" y="2132856"/>
            <a:ext cx="1890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sk-SK" dirty="0" smtClean="0"/>
              <a:t> – </a:t>
            </a:r>
            <a:r>
              <a:rPr lang="sk-SK" dirty="0" err="1" smtClean="0"/>
              <a:t>elevačný</a:t>
            </a:r>
            <a:r>
              <a:rPr lang="sk-SK" dirty="0" smtClean="0"/>
              <a:t> uhol</a:t>
            </a:r>
          </a:p>
          <a:p>
            <a:endParaRPr lang="sk-SK" dirty="0" smtClean="0"/>
          </a:p>
          <a:p>
            <a:r>
              <a:rPr lang="el-GR" dirty="0" smtClean="0"/>
              <a:t>α</a:t>
            </a:r>
            <a:r>
              <a:rPr lang="sk-SK" dirty="0" smtClean="0"/>
              <a:t> = 45°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06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1071</TotalTime>
  <Words>347</Words>
  <Application>Microsoft Office PowerPoint</Application>
  <PresentationFormat>Prezentácia na obrazovke (4:3)</PresentationFormat>
  <Paragraphs>113</Paragraphs>
  <Slides>18</Slides>
  <Notes>0</Notes>
  <HiddenSlides>0</HiddenSlides>
  <MMClips>1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0" baseType="lpstr">
      <vt:lpstr>Decatur</vt:lpstr>
      <vt:lpstr>Rovnica</vt:lpstr>
      <vt:lpstr> 17. Vákuová bazuka </vt:lpstr>
      <vt:lpstr>Zadanie</vt:lpstr>
      <vt:lpstr>Ako zostrojiť vákuovú bazuku?</vt:lpstr>
      <vt:lpstr>Ďalšie možnosti</vt:lpstr>
      <vt:lpstr>Princíp fungovania</vt:lpstr>
      <vt:lpstr>Prezentácia programu PowerPoint</vt:lpstr>
      <vt:lpstr>Určenie výstupnej rýchlosti</vt:lpstr>
      <vt:lpstr>Určenie výstupnej rýchlosti</vt:lpstr>
      <vt:lpstr>Určenie výstupnej rýchlosti</vt:lpstr>
      <vt:lpstr>Určenie výstupnej rýchlosti</vt:lpstr>
      <vt:lpstr>Prezentácia programu PowerPoint</vt:lpstr>
      <vt:lpstr>Meranie výstupnej rýchlosti</vt:lpstr>
      <vt:lpstr>Prezentácia programu PowerPoint</vt:lpstr>
      <vt:lpstr>Ďalšie možnosti</vt:lpstr>
      <vt:lpstr>Ďalšie možnosti</vt:lpstr>
      <vt:lpstr>Prezentácia programu PowerPoint</vt:lpstr>
      <vt:lpstr>Čo s úlohou?</vt:lpstr>
      <vt:lpstr>Ďakujem za pozornosť?  A teraz si poďme zastrieľať 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 Vákuová bazuka</dc:title>
  <dc:creator>Brigitka</dc:creator>
  <cp:lastModifiedBy>Brigitka</cp:lastModifiedBy>
  <cp:revision>54</cp:revision>
  <dcterms:created xsi:type="dcterms:W3CDTF">2016-10-18T14:13:15Z</dcterms:created>
  <dcterms:modified xsi:type="dcterms:W3CDTF">2016-10-24T06:24:37Z</dcterms:modified>
</cp:coreProperties>
</file>